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notesMasterIdLst>
    <p:notesMasterId r:id="rId24"/>
  </p:notesMasterIdLst>
  <p:sldIdLst>
    <p:sldId id="278" r:id="rId4"/>
    <p:sldId id="258" r:id="rId5"/>
    <p:sldId id="286" r:id="rId6"/>
    <p:sldId id="287" r:id="rId7"/>
    <p:sldId id="302" r:id="rId8"/>
    <p:sldId id="288" r:id="rId9"/>
    <p:sldId id="289" r:id="rId10"/>
    <p:sldId id="290" r:id="rId11"/>
    <p:sldId id="291" r:id="rId12"/>
    <p:sldId id="303" r:id="rId13"/>
    <p:sldId id="293" r:id="rId14"/>
    <p:sldId id="294" r:id="rId15"/>
    <p:sldId id="295" r:id="rId16"/>
    <p:sldId id="296" r:id="rId17"/>
    <p:sldId id="297" r:id="rId18"/>
    <p:sldId id="298" r:id="rId19"/>
    <p:sldId id="299" r:id="rId20"/>
    <p:sldId id="300" r:id="rId21"/>
    <p:sldId id="301" r:id="rId22"/>
    <p:sldId id="282"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125E0E-857F-4FF3-9E14-513C3E1FCF49}" type="datetimeFigureOut">
              <a:rPr lang="es-AR" smtClean="0"/>
              <a:t>18/01/2017</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9B4947-6315-4588-9D14-A6A3DF8A3CFB}" type="slidenum">
              <a:rPr lang="es-AR" smtClean="0"/>
              <a:t>‹Nº›</a:t>
            </a:fld>
            <a:endParaRPr lang="es-AR"/>
          </a:p>
        </p:txBody>
      </p:sp>
    </p:spTree>
    <p:extLst>
      <p:ext uri="{BB962C8B-B14F-4D97-AF65-F5344CB8AC3E}">
        <p14:creationId xmlns:p14="http://schemas.microsoft.com/office/powerpoint/2010/main" val="148847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F328C19A-69D1-4085-BE63-3B3BE6FC584C}" type="slidenum">
              <a:rPr lang="es-AR" smtClean="0"/>
              <a:t>18</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A847CFC-816F-41D0-AAC0-9BF4FEBC753E}" type="datetimeFigureOut">
              <a:rPr lang="es-ES" smtClean="0"/>
              <a:pPr/>
              <a:t>18/01/2017</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32FADFE-3B8F-471C-ABF0-DBC7717ECBBC}"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A847CFC-816F-41D0-AAC0-9BF4FEBC753E}" type="datetimeFigureOut">
              <a:rPr lang="es-ES" smtClean="0"/>
              <a:pPr/>
              <a:t>18/01/2017</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32FADFE-3B8F-471C-ABF0-DBC7717ECBBC}"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A847CFC-816F-41D0-AAC0-9BF4FEBC753E}" type="datetimeFigureOut">
              <a:rPr lang="es-ES" smtClean="0"/>
              <a:pPr/>
              <a:t>18/01/2017</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32FADFE-3B8F-471C-ABF0-DBC7717ECBBC}"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pPr/>
              <a:t>18/01/2017</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847CFC-816F-41D0-AAC0-9BF4FEBC753E}" type="datetimeFigureOut">
              <a:rPr lang="es-ES" smtClean="0"/>
              <a:pPr/>
              <a:t>18/01/2017</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847CFC-816F-41D0-AAC0-9BF4FEBC753E}" type="datetimeFigureOut">
              <a:rPr lang="es-ES" smtClean="0"/>
              <a:pPr/>
              <a:t>18/01/2017</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847CFC-816F-41D0-AAC0-9BF4FEBC753E}" type="datetimeFigureOut">
              <a:rPr lang="es-ES" smtClean="0"/>
              <a:pPr/>
              <a:t>18/01/2017</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Documento_de_Microsoft_Word1.docx"/></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err="1" smtClean="0"/>
              <a:t>Outsourcing</a:t>
            </a:r>
            <a:r>
              <a:rPr lang="es-AR" dirty="0" smtClean="0"/>
              <a:t> y licitación</a:t>
            </a:r>
            <a:endParaRPr lang="es-AR" dirty="0"/>
          </a:p>
        </p:txBody>
      </p:sp>
      <p:sp>
        <p:nvSpPr>
          <p:cNvPr id="3" name="2 Subtítulo"/>
          <p:cNvSpPr>
            <a:spLocks noGrp="1"/>
          </p:cNvSpPr>
          <p:nvPr>
            <p:ph type="subTitle" idx="1"/>
          </p:nvPr>
        </p:nvSpPr>
        <p:spPr/>
        <p:txBody>
          <a:bodyPr>
            <a:normAutofit/>
          </a:bodyPr>
          <a:lstStyle/>
          <a:p>
            <a:endParaRPr lang="es-AR" dirty="0"/>
          </a:p>
          <a:p>
            <a:r>
              <a:rPr lang="es-AR" sz="1400" dirty="0" smtClean="0"/>
              <a:t>Modelos de Organizaciones y Sistemas de Información</a:t>
            </a:r>
            <a:endParaRPr lang="es-AR" sz="1400"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4869160"/>
            <a:ext cx="2476190" cy="1384127"/>
          </a:xfrm>
          <a:prstGeom prst="rect">
            <a:avLst/>
          </a:prstGeom>
        </p:spPr>
      </p:pic>
    </p:spTree>
    <p:extLst>
      <p:ext uri="{BB962C8B-B14F-4D97-AF65-F5344CB8AC3E}">
        <p14:creationId xmlns:p14="http://schemas.microsoft.com/office/powerpoint/2010/main" val="1747308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Licitación</a:t>
            </a:r>
            <a:endParaRPr lang="es-AR" dirty="0"/>
          </a:p>
        </p:txBody>
      </p:sp>
      <p:sp>
        <p:nvSpPr>
          <p:cNvPr id="3" name="2 Marcador de texto"/>
          <p:cNvSpPr>
            <a:spLocks noGrp="1"/>
          </p:cNvSpPr>
          <p:nvPr>
            <p:ph type="body" idx="1"/>
          </p:nvPr>
        </p:nvSpPr>
        <p:spPr/>
        <p:txBody>
          <a:bodyPr/>
          <a:lstStyle/>
          <a:p>
            <a:endParaRPr lang="es-AR"/>
          </a:p>
        </p:txBody>
      </p:sp>
    </p:spTree>
    <p:extLst>
      <p:ext uri="{BB962C8B-B14F-4D97-AF65-F5344CB8AC3E}">
        <p14:creationId xmlns:p14="http://schemas.microsoft.com/office/powerpoint/2010/main" val="3068041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Definición</a:t>
            </a:r>
            <a:endParaRPr lang="es-AR" dirty="0"/>
          </a:p>
        </p:txBody>
      </p:sp>
      <p:sp>
        <p:nvSpPr>
          <p:cNvPr id="3" name="2 Marcador de contenido"/>
          <p:cNvSpPr>
            <a:spLocks noGrp="1"/>
          </p:cNvSpPr>
          <p:nvPr>
            <p:ph idx="1"/>
          </p:nvPr>
        </p:nvSpPr>
        <p:spPr/>
        <p:txBody>
          <a:bodyPr/>
          <a:lstStyle/>
          <a:p>
            <a:r>
              <a:rPr lang="es-ES" dirty="0" smtClean="0"/>
              <a:t>Una </a:t>
            </a:r>
            <a:r>
              <a:rPr lang="es-ES" b="1" dirty="0" smtClean="0"/>
              <a:t>licitación</a:t>
            </a:r>
            <a:r>
              <a:rPr lang="es-ES" dirty="0" smtClean="0"/>
              <a:t> (también denominada concurso público o contrato del Sector Público y privado) es el procedimiento administrativo para la adquisición de suministros, realización de servicios o ejecución de obras que celebren los entes, organismos y entidades que forman parte del Sector Público.</a:t>
            </a:r>
            <a:endParaRPr lang="es-AR" dirty="0" smtClean="0"/>
          </a:p>
          <a:p>
            <a:endParaRPr lang="es-AR" dirty="0"/>
          </a:p>
        </p:txBody>
      </p:sp>
    </p:spTree>
    <p:extLst>
      <p:ext uri="{BB962C8B-B14F-4D97-AF65-F5344CB8AC3E}">
        <p14:creationId xmlns:p14="http://schemas.microsoft.com/office/powerpoint/2010/main" val="1357617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Procedimiento</a:t>
            </a:r>
            <a:endParaRPr lang="es-AR" dirty="0"/>
          </a:p>
        </p:txBody>
      </p:sp>
      <p:sp>
        <p:nvSpPr>
          <p:cNvPr id="3" name="2 Marcador de contenido"/>
          <p:cNvSpPr>
            <a:spLocks noGrp="1"/>
          </p:cNvSpPr>
          <p:nvPr>
            <p:ph idx="1"/>
          </p:nvPr>
        </p:nvSpPr>
        <p:spPr/>
        <p:txBody>
          <a:bodyPr/>
          <a:lstStyle/>
          <a:p>
            <a:r>
              <a:rPr lang="es-ES" dirty="0" smtClean="0"/>
              <a:t>Anuncio de la licitación</a:t>
            </a:r>
            <a:endParaRPr lang="es-AR" dirty="0" smtClean="0"/>
          </a:p>
          <a:p>
            <a:r>
              <a:rPr lang="es-ES" dirty="0" smtClean="0"/>
              <a:t>Apertura del procedimiento y recepción de ofertas</a:t>
            </a:r>
            <a:endParaRPr lang="es-AR" dirty="0" smtClean="0"/>
          </a:p>
          <a:p>
            <a:r>
              <a:rPr lang="es-ES" dirty="0" smtClean="0"/>
              <a:t>Adjudicación del contrato</a:t>
            </a:r>
            <a:endParaRPr lang="es-AR" dirty="0" smtClean="0"/>
          </a:p>
          <a:p>
            <a:endParaRPr lang="es-AR" dirty="0"/>
          </a:p>
        </p:txBody>
      </p:sp>
    </p:spTree>
    <p:extLst>
      <p:ext uri="{BB962C8B-B14F-4D97-AF65-F5344CB8AC3E}">
        <p14:creationId xmlns:p14="http://schemas.microsoft.com/office/powerpoint/2010/main" val="3594128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73832"/>
            <a:ext cx="8229600" cy="1143000"/>
          </a:xfrm>
        </p:spPr>
        <p:txBody>
          <a:bodyPr>
            <a:normAutofit fontScale="90000"/>
          </a:bodyPr>
          <a:lstStyle/>
          <a:p>
            <a:pPr lvl="0"/>
            <a:r>
              <a:rPr lang="es-AR" dirty="0" smtClean="0"/>
              <a:t/>
            </a:r>
            <a:br>
              <a:rPr lang="es-AR" dirty="0" smtClean="0"/>
            </a:br>
            <a:r>
              <a:rPr lang="es-AR" dirty="0"/>
              <a:t/>
            </a:r>
            <a:br>
              <a:rPr lang="es-AR" dirty="0"/>
            </a:br>
            <a:r>
              <a:rPr lang="es-AR" dirty="0" smtClean="0"/>
              <a:t>Ejemplo: Contenido </a:t>
            </a:r>
            <a:r>
              <a:rPr lang="es-AR" dirty="0"/>
              <a:t>de un documento de </a:t>
            </a:r>
            <a:r>
              <a:rPr lang="es-AR" dirty="0" smtClean="0"/>
              <a:t>licitación</a:t>
            </a:r>
            <a:endParaRPr lang="es-AR" dirty="0"/>
          </a:p>
        </p:txBody>
      </p:sp>
      <p:sp>
        <p:nvSpPr>
          <p:cNvPr id="3" name="2 Marcador de contenido"/>
          <p:cNvSpPr>
            <a:spLocks noGrp="1"/>
          </p:cNvSpPr>
          <p:nvPr>
            <p:ph idx="1"/>
          </p:nvPr>
        </p:nvSpPr>
        <p:spPr>
          <a:xfrm>
            <a:off x="457200" y="2143397"/>
            <a:ext cx="8229600" cy="4525963"/>
          </a:xfrm>
        </p:spPr>
        <p:txBody>
          <a:bodyPr/>
          <a:lstStyle/>
          <a:p>
            <a:pPr lvl="0"/>
            <a:r>
              <a:rPr lang="es-AR" dirty="0" smtClean="0"/>
              <a:t>Condiciones Particulares</a:t>
            </a:r>
          </a:p>
          <a:p>
            <a:pPr lvl="0"/>
            <a:r>
              <a:rPr lang="es-AR" dirty="0" smtClean="0"/>
              <a:t>Especificaciones Técnicas</a:t>
            </a:r>
          </a:p>
          <a:p>
            <a:pPr lvl="0"/>
            <a:r>
              <a:rPr lang="es-AR" dirty="0" smtClean="0"/>
              <a:t>Planilla de Cotización</a:t>
            </a:r>
          </a:p>
          <a:p>
            <a:pPr lvl="0"/>
            <a:r>
              <a:rPr lang="es-AR" dirty="0" smtClean="0"/>
              <a:t>ANEXO 1 Metodología de Trabajo</a:t>
            </a:r>
          </a:p>
          <a:p>
            <a:pPr lvl="0"/>
            <a:r>
              <a:rPr lang="es-AR" dirty="0" smtClean="0"/>
              <a:t>Anexo Higiene y Seguridad</a:t>
            </a:r>
          </a:p>
          <a:p>
            <a:endParaRPr lang="es-AR" dirty="0"/>
          </a:p>
        </p:txBody>
      </p:sp>
    </p:spTree>
    <p:extLst>
      <p:ext uri="{BB962C8B-B14F-4D97-AF65-F5344CB8AC3E}">
        <p14:creationId xmlns:p14="http://schemas.microsoft.com/office/powerpoint/2010/main" val="12246678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548680"/>
            <a:ext cx="7024744" cy="1143000"/>
          </a:xfrm>
        </p:spPr>
        <p:txBody>
          <a:bodyPr/>
          <a:lstStyle/>
          <a:p>
            <a:r>
              <a:rPr lang="es-AR" dirty="0" smtClean="0"/>
              <a:t>Condiciones Particulares</a:t>
            </a:r>
            <a:endParaRPr lang="es-AR" dirty="0"/>
          </a:p>
        </p:txBody>
      </p:sp>
      <p:sp>
        <p:nvSpPr>
          <p:cNvPr id="3" name="2 Marcador de contenido"/>
          <p:cNvSpPr>
            <a:spLocks noGrp="1"/>
          </p:cNvSpPr>
          <p:nvPr>
            <p:ph idx="1"/>
          </p:nvPr>
        </p:nvSpPr>
        <p:spPr>
          <a:xfrm>
            <a:off x="539552" y="1860848"/>
            <a:ext cx="8435280" cy="4997152"/>
          </a:xfrm>
        </p:spPr>
        <p:txBody>
          <a:bodyPr>
            <a:normAutofit fontScale="47500" lnSpcReduction="20000"/>
          </a:bodyPr>
          <a:lstStyle/>
          <a:p>
            <a:pPr lvl="0"/>
            <a:r>
              <a:rPr lang="es-AR" sz="3400" b="1" u="sng" dirty="0" smtClean="0"/>
              <a:t>OBJETO</a:t>
            </a:r>
            <a:endParaRPr lang="es-AR" sz="3400" u="sng" dirty="0" smtClean="0"/>
          </a:p>
          <a:p>
            <a:pPr>
              <a:buNone/>
            </a:pPr>
            <a:r>
              <a:rPr lang="es-AR" sz="3400" b="1" dirty="0" smtClean="0"/>
              <a:t> </a:t>
            </a:r>
            <a:endParaRPr lang="es-AR" sz="3400" dirty="0" smtClean="0"/>
          </a:p>
          <a:p>
            <a:pPr lvl="0"/>
            <a:r>
              <a:rPr lang="es-AR" sz="3400" b="1" u="sng" dirty="0" smtClean="0"/>
              <a:t>DEL OFERENTE</a:t>
            </a:r>
            <a:endParaRPr lang="es-AR" sz="3400" u="sng" dirty="0" smtClean="0"/>
          </a:p>
          <a:p>
            <a:pPr>
              <a:buNone/>
            </a:pPr>
            <a:r>
              <a:rPr lang="es-MX" sz="3400" b="1" dirty="0" smtClean="0"/>
              <a:t> </a:t>
            </a:r>
            <a:endParaRPr lang="es-AR" sz="3400" dirty="0" smtClean="0"/>
          </a:p>
          <a:p>
            <a:pPr lvl="0"/>
            <a:r>
              <a:rPr lang="es-AR" sz="3400" b="1" u="sng" dirty="0" smtClean="0"/>
              <a:t>PRESENTACION DE LAS OFERTAS</a:t>
            </a:r>
            <a:endParaRPr lang="es-AR" sz="3400" u="sng" dirty="0" smtClean="0"/>
          </a:p>
          <a:p>
            <a:pPr>
              <a:buNone/>
            </a:pPr>
            <a:r>
              <a:rPr lang="es-AR" sz="3400" dirty="0" smtClean="0"/>
              <a:t>Las ofertas deberán presentarse en forma integral y comprenderá todo lo necesario para dar cumplimiento a lo indicado en el presente pliego. </a:t>
            </a:r>
          </a:p>
          <a:p>
            <a:pPr>
              <a:buNone/>
            </a:pPr>
            <a:r>
              <a:rPr lang="es-AR" sz="3400" dirty="0" smtClean="0"/>
              <a:t>Las propuestas se remitirán en un sobre cerrado conteniendo la siguiente documentación:</a:t>
            </a:r>
          </a:p>
          <a:p>
            <a:pPr lvl="1"/>
            <a:r>
              <a:rPr lang="es-AR" sz="2900" dirty="0" smtClean="0"/>
              <a:t>Propuesta Económica </a:t>
            </a:r>
          </a:p>
          <a:p>
            <a:pPr lvl="1"/>
            <a:r>
              <a:rPr lang="es-AR" sz="2900" dirty="0" smtClean="0"/>
              <a:t>Propuesta Técnica</a:t>
            </a:r>
          </a:p>
          <a:p>
            <a:pPr>
              <a:buNone/>
            </a:pPr>
            <a:r>
              <a:rPr lang="es-AR" sz="3400" dirty="0" smtClean="0"/>
              <a:t> </a:t>
            </a:r>
          </a:p>
          <a:p>
            <a:pPr lvl="0"/>
            <a:r>
              <a:rPr lang="es-AR" sz="3400" b="1" u="sng" dirty="0" smtClean="0"/>
              <a:t>MANTENIMIENTO DE LA OFERTA: </a:t>
            </a:r>
            <a:endParaRPr lang="es-AR" sz="3400" u="sng" dirty="0" smtClean="0"/>
          </a:p>
          <a:p>
            <a:pPr>
              <a:buNone/>
            </a:pPr>
            <a:r>
              <a:rPr lang="es-AR" sz="3400" dirty="0" smtClean="0"/>
              <a:t>Los oferentes deberán mantener los precios cotizados por el plazo de 30 días.</a:t>
            </a:r>
          </a:p>
          <a:p>
            <a:pPr>
              <a:buNone/>
            </a:pPr>
            <a:r>
              <a:rPr lang="es-AR" sz="3400" dirty="0" smtClean="0"/>
              <a:t> </a:t>
            </a:r>
          </a:p>
          <a:p>
            <a:pPr lvl="0"/>
            <a:r>
              <a:rPr lang="es-AR" sz="3400" b="1" u="sng" dirty="0" smtClean="0"/>
              <a:t>FORMA DE COTIZACIÓN REQUERIDA</a:t>
            </a:r>
            <a:endParaRPr lang="es-AR" sz="3400" u="sng" dirty="0" smtClean="0"/>
          </a:p>
          <a:p>
            <a:pPr>
              <a:buNone/>
            </a:pPr>
            <a:r>
              <a:rPr lang="es-AR" sz="3400" dirty="0" smtClean="0"/>
              <a:t>Deberá cotizarse en forma escrita de acuerdo a las especificaciones detalladas. </a:t>
            </a:r>
            <a:r>
              <a:rPr lang="es-ES" sz="3400" dirty="0" smtClean="0"/>
              <a:t>En todos los casos, los precios cotizados se consignaran en Pesos, discriminado el Impuesto al Valor Agregado (IVA). En caso contrario se considerará que el IVA  se encuentra incluido en el precio cotizado.</a:t>
            </a:r>
            <a:endParaRPr lang="es-AR" sz="3400" dirty="0" smtClean="0"/>
          </a:p>
          <a:p>
            <a:endParaRPr lang="es-AR" dirty="0"/>
          </a:p>
        </p:txBody>
      </p:sp>
    </p:spTree>
    <p:extLst>
      <p:ext uri="{BB962C8B-B14F-4D97-AF65-F5344CB8AC3E}">
        <p14:creationId xmlns:p14="http://schemas.microsoft.com/office/powerpoint/2010/main" val="3418883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Condiciones Particulares</a:t>
            </a:r>
            <a:endParaRPr lang="es-AR" dirty="0"/>
          </a:p>
        </p:txBody>
      </p:sp>
      <p:sp>
        <p:nvSpPr>
          <p:cNvPr id="3" name="2 Marcador de contenido"/>
          <p:cNvSpPr>
            <a:spLocks noGrp="1"/>
          </p:cNvSpPr>
          <p:nvPr>
            <p:ph idx="1"/>
          </p:nvPr>
        </p:nvSpPr>
        <p:spPr/>
        <p:txBody>
          <a:bodyPr>
            <a:normAutofit fontScale="32500" lnSpcReduction="20000"/>
          </a:bodyPr>
          <a:lstStyle/>
          <a:p>
            <a:pPr lvl="0"/>
            <a:r>
              <a:rPr lang="es-AR" sz="3400" b="1" u="sng" dirty="0" smtClean="0"/>
              <a:t>ALCANCE </a:t>
            </a:r>
            <a:endParaRPr lang="es-AR" sz="3400" u="sng" dirty="0" smtClean="0"/>
          </a:p>
          <a:p>
            <a:pPr>
              <a:buNone/>
            </a:pPr>
            <a:r>
              <a:rPr lang="es-AR" sz="3400" b="1" dirty="0" smtClean="0"/>
              <a:t> </a:t>
            </a:r>
            <a:endParaRPr lang="es-AR" sz="3400" dirty="0" smtClean="0"/>
          </a:p>
          <a:p>
            <a:pPr lvl="0"/>
            <a:r>
              <a:rPr lang="es-AR" sz="3400" b="1" u="sng" dirty="0" smtClean="0"/>
              <a:t>DE LA ADJUDICACIÓN</a:t>
            </a:r>
            <a:endParaRPr lang="es-AR" sz="3400" u="sng" dirty="0" smtClean="0"/>
          </a:p>
          <a:p>
            <a:pPr>
              <a:buNone/>
            </a:pPr>
            <a:r>
              <a:rPr lang="es-AR" sz="3400" dirty="0" smtClean="0"/>
              <a:t> </a:t>
            </a:r>
          </a:p>
          <a:p>
            <a:pPr lvl="0"/>
            <a:r>
              <a:rPr lang="es-AR" sz="3400" b="1" u="sng" dirty="0" smtClean="0"/>
              <a:t>LOGÍSTICA</a:t>
            </a:r>
            <a:endParaRPr lang="es-AR" sz="3400" u="sng" dirty="0" smtClean="0"/>
          </a:p>
          <a:p>
            <a:pPr>
              <a:buNone/>
            </a:pPr>
            <a:r>
              <a:rPr lang="es-AR" sz="3400" dirty="0" smtClean="0"/>
              <a:t>Las actividades propias del proyecto serán desarrolladas según el siguiente esquema:</a:t>
            </a:r>
          </a:p>
          <a:p>
            <a:pPr>
              <a:buNone/>
            </a:pPr>
            <a:r>
              <a:rPr lang="es-AR" sz="3400" dirty="0" smtClean="0"/>
              <a:t> </a:t>
            </a:r>
            <a:r>
              <a:rPr lang="es-AR" sz="3400" b="1" dirty="0" smtClean="0"/>
              <a:t> </a:t>
            </a:r>
            <a:endParaRPr lang="es-AR" sz="3400" dirty="0" smtClean="0"/>
          </a:p>
          <a:p>
            <a:pPr lvl="0"/>
            <a:r>
              <a:rPr lang="es-AR" sz="3400" b="1" u="sng" dirty="0" smtClean="0"/>
              <a:t>PROYECTO</a:t>
            </a:r>
            <a:endParaRPr lang="es-AR" sz="3400" u="sng" dirty="0" smtClean="0"/>
          </a:p>
          <a:p>
            <a:pPr>
              <a:buNone/>
            </a:pPr>
            <a:r>
              <a:rPr lang="es-AR" sz="3400" b="1" dirty="0" smtClean="0"/>
              <a:t> </a:t>
            </a:r>
            <a:endParaRPr lang="es-AR" sz="3400" dirty="0" smtClean="0"/>
          </a:p>
          <a:p>
            <a:pPr lvl="0"/>
            <a:r>
              <a:rPr lang="es-AR" sz="3400" b="1" u="sng" dirty="0" smtClean="0"/>
              <a:t>MARCO REGULATORIO</a:t>
            </a:r>
            <a:endParaRPr lang="es-AR" sz="3400" u="sng" dirty="0" smtClean="0"/>
          </a:p>
          <a:p>
            <a:pPr>
              <a:buNone/>
            </a:pPr>
            <a:r>
              <a:rPr lang="es-ES" sz="3400" dirty="0" smtClean="0"/>
              <a:t> Son de aplicación todos los requerimientos del marco regulatorio de la República Argentina, tales como el conjunto de leyes, reglamentaciones y disposiciones de los Entes reguladores para una Institución de las características del Banco, con las operatorias vigentes y en los ámbitos en los que opera, ajustándose a las disposiciones legales establecidas por el Estado Nacional, los Estados Provinciales o Municipales, la Ciudad Autónoma de Buenos Aires y los Entes Reguladores y/o de Control autárquicos o dependientes de las Jurisdicciones mencionadas.</a:t>
            </a:r>
            <a:endParaRPr lang="es-AR" sz="3400" dirty="0" smtClean="0"/>
          </a:p>
          <a:p>
            <a:endParaRPr lang="es-AR" dirty="0"/>
          </a:p>
        </p:txBody>
      </p:sp>
    </p:spTree>
    <p:extLst>
      <p:ext uri="{BB962C8B-B14F-4D97-AF65-F5344CB8AC3E}">
        <p14:creationId xmlns:p14="http://schemas.microsoft.com/office/powerpoint/2010/main" val="832359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260648"/>
            <a:ext cx="7024744" cy="1143000"/>
          </a:xfrm>
        </p:spPr>
        <p:txBody>
          <a:bodyPr/>
          <a:lstStyle/>
          <a:p>
            <a:r>
              <a:rPr lang="es-AR" dirty="0" smtClean="0"/>
              <a:t>Condiciones Particulares</a:t>
            </a:r>
            <a:endParaRPr lang="es-AR" dirty="0"/>
          </a:p>
        </p:txBody>
      </p:sp>
      <p:sp>
        <p:nvSpPr>
          <p:cNvPr id="3" name="2 Marcador de contenido"/>
          <p:cNvSpPr>
            <a:spLocks noGrp="1"/>
          </p:cNvSpPr>
          <p:nvPr>
            <p:ph idx="1"/>
          </p:nvPr>
        </p:nvSpPr>
        <p:spPr>
          <a:xfrm>
            <a:off x="395536" y="1484784"/>
            <a:ext cx="8064896" cy="4608512"/>
          </a:xfrm>
        </p:spPr>
        <p:txBody>
          <a:bodyPr>
            <a:noAutofit/>
          </a:bodyPr>
          <a:lstStyle/>
          <a:p>
            <a:pPr lvl="0"/>
            <a:r>
              <a:rPr lang="es-AR" sz="1400" b="1" u="sng" dirty="0" smtClean="0"/>
              <a:t>PROPIEDAD DE LA INFORMACIÓN</a:t>
            </a:r>
            <a:endParaRPr lang="es-AR" sz="1400" u="sng" dirty="0" smtClean="0"/>
          </a:p>
          <a:p>
            <a:pPr>
              <a:buNone/>
            </a:pPr>
            <a:r>
              <a:rPr lang="es-AR" sz="1400" dirty="0" smtClean="0"/>
              <a:t>Toda la documentación o informes confeccionados y/o modificado producto del servicio prestado, tales como especificaciones, diseños, manuales, datos de prueba y sus resultados, programas, reportes y cualquier otro que surgiere, serán de propiedad exclusiva del BANCO. </a:t>
            </a:r>
          </a:p>
          <a:p>
            <a:pPr>
              <a:buNone/>
            </a:pPr>
            <a:endParaRPr lang="es-AR" sz="1400" b="1" dirty="0" smtClean="0"/>
          </a:p>
          <a:p>
            <a:pPr lvl="0"/>
            <a:r>
              <a:rPr lang="es-AR" sz="1400" b="1" u="sng" dirty="0" smtClean="0"/>
              <a:t>CLÁUSULA DE COMPROMISO DE CONFIDENCIALIDAD Y NO DIVULGACIÓN</a:t>
            </a:r>
            <a:endParaRPr lang="es-AR" sz="1400" u="sng" dirty="0" smtClean="0"/>
          </a:p>
          <a:p>
            <a:pPr>
              <a:buNone/>
            </a:pPr>
            <a:r>
              <a:rPr lang="es-AR" sz="1400" dirty="0" smtClean="0"/>
              <a:t>El adjudicatario/</a:t>
            </a:r>
            <a:r>
              <a:rPr lang="es-AR" sz="1400" dirty="0" err="1" smtClean="0"/>
              <a:t>cocontratante</a:t>
            </a:r>
            <a:r>
              <a:rPr lang="es-AR" sz="1400" dirty="0" smtClean="0"/>
              <a:t> se compromete y obliga a preservar y resguardar estrictamente el secreto y la confidencialidad de la información a la que tenga acceso,  asumiendo de modo expreso todas las responsabilidades consiguientes establecidas por la legislación vigente, tanto las de carácter civil como las penales previstas en la Ley 24766 cuando así correspondiere.</a:t>
            </a:r>
          </a:p>
          <a:p>
            <a:pPr>
              <a:buNone/>
            </a:pPr>
            <a:r>
              <a:rPr lang="es-AR" sz="1400" dirty="0" smtClean="0"/>
              <a:t>Declara conocer y cumplir con la ley 25326 y disposiciones concordantes, manifestando que la confidencialidad de los datos, y por ende la información que estos brindan, es una condición imprescindible durante la vigencia del contrato y aun finalizado el mismo. La violación de este requisito, facultará al Banco para rescindir el contrato, ejecutar las garantías e iniciar las acciones  legales a que hubiere lugar.</a:t>
            </a:r>
          </a:p>
          <a:p>
            <a:pPr>
              <a:buNone/>
            </a:pPr>
            <a:r>
              <a:rPr lang="es-AR" sz="1400" dirty="0" smtClean="0"/>
              <a:t>En ningún caso el adjudicatario/</a:t>
            </a:r>
            <a:r>
              <a:rPr lang="es-AR" sz="1400" dirty="0" err="1" smtClean="0"/>
              <a:t>cocontratante</a:t>
            </a:r>
            <a:r>
              <a:rPr lang="es-AR" sz="1400" dirty="0" smtClean="0"/>
              <a:t> podrá usar ni revelar cualquier información confidencial en su posesión , y a la finalización del contrato las partes deberán restituirse en forma inmediata la totalidad de la información confidencial recibida, así como notas, proyecciones y/o cualquier otra documentación elaborada en consideración a la información confidencial. </a:t>
            </a:r>
          </a:p>
          <a:p>
            <a:endParaRPr lang="es-AR" sz="1400" dirty="0"/>
          </a:p>
        </p:txBody>
      </p:sp>
    </p:spTree>
    <p:extLst>
      <p:ext uri="{BB962C8B-B14F-4D97-AF65-F5344CB8AC3E}">
        <p14:creationId xmlns:p14="http://schemas.microsoft.com/office/powerpoint/2010/main" val="3905454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Condiciones Particulares</a:t>
            </a:r>
            <a:endParaRPr lang="es-AR" dirty="0"/>
          </a:p>
        </p:txBody>
      </p:sp>
      <p:sp>
        <p:nvSpPr>
          <p:cNvPr id="3" name="2 Marcador de contenido"/>
          <p:cNvSpPr>
            <a:spLocks noGrp="1"/>
          </p:cNvSpPr>
          <p:nvPr>
            <p:ph idx="1"/>
          </p:nvPr>
        </p:nvSpPr>
        <p:spPr/>
        <p:txBody>
          <a:bodyPr>
            <a:normAutofit fontScale="55000" lnSpcReduction="20000"/>
          </a:bodyPr>
          <a:lstStyle/>
          <a:p>
            <a:pPr lvl="0"/>
            <a:r>
              <a:rPr lang="es-AR" b="1" u="sng" dirty="0" smtClean="0"/>
              <a:t>COMUNICACIÓN “A” 4609 DEL BCRA – PAUTAS MÍNIMAS</a:t>
            </a:r>
            <a:endParaRPr lang="es-AR" u="sng" dirty="0" smtClean="0"/>
          </a:p>
          <a:p>
            <a:pPr>
              <a:buNone/>
            </a:pPr>
            <a:r>
              <a:rPr lang="es-AR" dirty="0" smtClean="0"/>
              <a:t>El adjudicatario/proveedor del servicio se obliga a mantener la aplicación de las pautas mínimas establecidas en el Punto 7.4 de la Com.”A” 4609 del BCRA., y cumplir – en lo pertinente - con todas las previsiones contempladas en esa normativa, como también el punto 7.3 de la misma, a fin de poner a disposición del Banco el modo y mecanismos para que éste acceda a los datos, programas fuentes, manuales, documentación técnica de las aplicaciones, etc. ante cualquier situación que pudiera sufrir el proveedor externo por la cual dejara de prestar sus servicios o de operar en el mercado, a fin de poder asegurar la continuidad de procesamiento.</a:t>
            </a:r>
          </a:p>
          <a:p>
            <a:pPr>
              <a:buNone/>
            </a:pPr>
            <a:r>
              <a:rPr lang="es-ES" b="1" dirty="0" smtClean="0"/>
              <a:t> </a:t>
            </a:r>
            <a:r>
              <a:rPr lang="es-AR" b="1" dirty="0" smtClean="0"/>
              <a:t> </a:t>
            </a:r>
            <a:endParaRPr lang="es-AR" dirty="0" smtClean="0"/>
          </a:p>
          <a:p>
            <a:pPr lvl="0"/>
            <a:r>
              <a:rPr lang="es-AR" b="1" u="sng" dirty="0" smtClean="0"/>
              <a:t>FORMA DE PAGO </a:t>
            </a:r>
            <a:endParaRPr lang="es-AR" u="sng" dirty="0" smtClean="0"/>
          </a:p>
          <a:p>
            <a:pPr>
              <a:buNone/>
            </a:pPr>
            <a:r>
              <a:rPr lang="es-AR" dirty="0" smtClean="0"/>
              <a:t> </a:t>
            </a:r>
          </a:p>
          <a:p>
            <a:pPr lvl="0"/>
            <a:r>
              <a:rPr lang="es-AR" b="1" u="sng" dirty="0" smtClean="0"/>
              <a:t>INCUMPLIMIENTO Y PENALIDADES</a:t>
            </a:r>
            <a:endParaRPr lang="es-AR" u="sng" dirty="0" smtClean="0"/>
          </a:p>
          <a:p>
            <a:pPr>
              <a:buNone/>
            </a:pPr>
            <a:r>
              <a:rPr lang="es-AR" b="1" dirty="0" smtClean="0"/>
              <a:t> </a:t>
            </a:r>
            <a:endParaRPr lang="es-AR" dirty="0" smtClean="0"/>
          </a:p>
          <a:p>
            <a:pPr lvl="0"/>
            <a:r>
              <a:rPr lang="es-AR" b="1" u="sng" dirty="0" smtClean="0"/>
              <a:t>CONSULTAS</a:t>
            </a:r>
            <a:endParaRPr lang="es-AR" u="sng" dirty="0" smtClean="0"/>
          </a:p>
          <a:p>
            <a:endParaRPr lang="es-AR" dirty="0"/>
          </a:p>
        </p:txBody>
      </p:sp>
    </p:spTree>
    <p:extLst>
      <p:ext uri="{BB962C8B-B14F-4D97-AF65-F5344CB8AC3E}">
        <p14:creationId xmlns:p14="http://schemas.microsoft.com/office/powerpoint/2010/main" val="4044131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620688"/>
            <a:ext cx="7024744" cy="1143000"/>
          </a:xfrm>
        </p:spPr>
        <p:txBody>
          <a:bodyPr/>
          <a:lstStyle/>
          <a:p>
            <a:r>
              <a:rPr lang="es-AR" dirty="0" smtClean="0"/>
              <a:t>Condiciones Particulares</a:t>
            </a:r>
            <a:endParaRPr lang="es-AR" dirty="0"/>
          </a:p>
        </p:txBody>
      </p:sp>
      <p:sp>
        <p:nvSpPr>
          <p:cNvPr id="3" name="2 Marcador de contenido"/>
          <p:cNvSpPr>
            <a:spLocks noGrp="1"/>
          </p:cNvSpPr>
          <p:nvPr>
            <p:ph idx="1"/>
          </p:nvPr>
        </p:nvSpPr>
        <p:spPr>
          <a:xfrm>
            <a:off x="457200" y="1888232"/>
            <a:ext cx="8229600" cy="4997152"/>
          </a:xfrm>
        </p:spPr>
        <p:txBody>
          <a:bodyPr>
            <a:noAutofit/>
          </a:bodyPr>
          <a:lstStyle/>
          <a:p>
            <a:pPr lvl="0"/>
            <a:r>
              <a:rPr lang="es-AR" sz="1400" b="1" u="sng" dirty="0" smtClean="0"/>
              <a:t>SITUACION FRENTE A ORGANISMOS DE CONTROL</a:t>
            </a:r>
            <a:endParaRPr lang="es-AR" sz="1400" u="sng" dirty="0" smtClean="0"/>
          </a:p>
          <a:p>
            <a:pPr>
              <a:buNone/>
            </a:pPr>
            <a:r>
              <a:rPr lang="es-AR" sz="1400" dirty="0" smtClean="0"/>
              <a:t>El Adjudicatario deberá presentar ante la persona que designe el Banco los comprobantes de pago correspondiente al vencimiento de las Obligaciones Previsionales y ART, ocurridos inmediatamente antes de la presentación de su Oferta. En cualquier momento de la ejecución del contrato el Banco podrá pedir dichos comprobantes, como así también los Libros de Sueldos y Jornales que debe llevar el Adjudicatario</a:t>
            </a:r>
          </a:p>
          <a:p>
            <a:pPr>
              <a:buNone/>
            </a:pPr>
            <a:r>
              <a:rPr lang="es-AR" sz="1400" dirty="0" smtClean="0"/>
              <a:t> </a:t>
            </a:r>
          </a:p>
          <a:p>
            <a:pPr lvl="0"/>
            <a:r>
              <a:rPr lang="es-AR" sz="1400" b="1" u="sng" dirty="0" smtClean="0"/>
              <a:t>LISTADO DE PERSONAL</a:t>
            </a:r>
            <a:endParaRPr lang="es-AR" sz="1400" u="sng" dirty="0" smtClean="0"/>
          </a:p>
          <a:p>
            <a:pPr>
              <a:buNone/>
            </a:pPr>
            <a:r>
              <a:rPr lang="es-AR" sz="1400" dirty="0" smtClean="0"/>
              <a:t> </a:t>
            </a:r>
          </a:p>
          <a:p>
            <a:pPr lvl="0"/>
            <a:r>
              <a:rPr lang="es-AR" sz="1400" b="1" u="sng" dirty="0" smtClean="0"/>
              <a:t>CERTIFICADO DE REINCIDENCIA</a:t>
            </a:r>
            <a:endParaRPr lang="es-AR" sz="1400" u="sng" dirty="0" smtClean="0"/>
          </a:p>
          <a:p>
            <a:pPr>
              <a:buNone/>
            </a:pPr>
            <a:r>
              <a:rPr lang="es-AR" sz="1400" dirty="0" smtClean="0"/>
              <a:t>El adjudicatario, cinco (5) días antes de comenzar las tareas, indicará la nómina del personal que prestará el servicio en cuestión dentro de la Institución; para cumplimentar esta disposición deberá remitir un Certificado de Antecedentes penales por cada operario (indicado en dicha nómina) emitido por la Dirección Nacional de Reincidencia y Estadística Criminal, con domicilio en Tucumán 1353, Ciudad Autónoma de Buenos Aires. Asimismo, cada nueva cobertura de personal, deberá remitirse con la baja del operario respectivo, debiéndose presentar unido del aludido Certificado. Ante el incumplimiento del presente se denegará el ingreso del personal a la Obra.</a:t>
            </a:r>
          </a:p>
          <a:p>
            <a:pPr>
              <a:buNone/>
            </a:pPr>
            <a:endParaRPr lang="es-AR" sz="1600" dirty="0" smtClean="0"/>
          </a:p>
        </p:txBody>
      </p:sp>
    </p:spTree>
    <p:extLst>
      <p:ext uri="{BB962C8B-B14F-4D97-AF65-F5344CB8AC3E}">
        <p14:creationId xmlns:p14="http://schemas.microsoft.com/office/powerpoint/2010/main" val="32006245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548680"/>
            <a:ext cx="7024744" cy="1143000"/>
          </a:xfrm>
        </p:spPr>
        <p:txBody>
          <a:bodyPr/>
          <a:lstStyle/>
          <a:p>
            <a:r>
              <a:rPr lang="es-AR" dirty="0" smtClean="0"/>
              <a:t>Condiciones Particulares</a:t>
            </a:r>
            <a:endParaRPr lang="es-AR" dirty="0"/>
          </a:p>
        </p:txBody>
      </p:sp>
      <p:sp>
        <p:nvSpPr>
          <p:cNvPr id="3" name="2 Marcador de contenido"/>
          <p:cNvSpPr>
            <a:spLocks noGrp="1"/>
          </p:cNvSpPr>
          <p:nvPr>
            <p:ph idx="1"/>
          </p:nvPr>
        </p:nvSpPr>
        <p:spPr/>
        <p:txBody>
          <a:bodyPr>
            <a:normAutofit/>
          </a:bodyPr>
          <a:lstStyle/>
          <a:p>
            <a:pPr lvl="0"/>
            <a:r>
              <a:rPr lang="es-AR" sz="1600" b="1" u="sng" dirty="0" smtClean="0"/>
              <a:t>GARANTIA DE IMPUGNACION</a:t>
            </a:r>
            <a:endParaRPr lang="es-AR" sz="1600" u="sng" dirty="0" smtClean="0"/>
          </a:p>
          <a:p>
            <a:pPr>
              <a:buNone/>
            </a:pPr>
            <a:r>
              <a:rPr lang="es-AR" sz="1600" dirty="0" smtClean="0"/>
              <a:t>Conforme al Régimen de facultades vigente y a lo establecido en el Pliego de Bases y Condiciones Generales, para constituir la garantía de impugnación se deberá seguir la siguiente tabla:</a:t>
            </a:r>
            <a:endParaRPr lang="es-AR" sz="1600" b="1" dirty="0" smtClean="0"/>
          </a:p>
          <a:p>
            <a:endParaRPr lang="es-AR" sz="1600" dirty="0"/>
          </a:p>
        </p:txBody>
      </p:sp>
      <p:graphicFrame>
        <p:nvGraphicFramePr>
          <p:cNvPr id="17410" name="Object 2"/>
          <p:cNvGraphicFramePr>
            <a:graphicFrameLocks noChangeAspect="1"/>
          </p:cNvGraphicFramePr>
          <p:nvPr/>
        </p:nvGraphicFramePr>
        <p:xfrm>
          <a:off x="755576" y="3501008"/>
          <a:ext cx="7240330" cy="2880320"/>
        </p:xfrm>
        <a:graphic>
          <a:graphicData uri="http://schemas.openxmlformats.org/presentationml/2006/ole">
            <mc:AlternateContent xmlns:mc="http://schemas.openxmlformats.org/markup-compatibility/2006">
              <mc:Choice xmlns:v="urn:schemas-microsoft-com:vml" Requires="v">
                <p:oleObj spid="_x0000_s1026" name="Documento" r:id="rId4" imgW="5773391" imgH="2009232" progId="Word.Document.12">
                  <p:embed/>
                </p:oleObj>
              </mc:Choice>
              <mc:Fallback>
                <p:oleObj name="Documento" r:id="rId4" imgW="5773391" imgH="2009232"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576" y="3501008"/>
                        <a:ext cx="724033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32450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err="1" smtClean="0"/>
              <a:t>Outsourcing</a:t>
            </a:r>
            <a:endParaRPr lang="es-AR" dirty="0"/>
          </a:p>
        </p:txBody>
      </p:sp>
      <p:sp>
        <p:nvSpPr>
          <p:cNvPr id="3" name="2 Marcador de texto"/>
          <p:cNvSpPr>
            <a:spLocks noGrp="1"/>
          </p:cNvSpPr>
          <p:nvPr>
            <p:ph type="body" idx="1"/>
          </p:nvPr>
        </p:nvSpPr>
        <p:spPr/>
        <p:txBody>
          <a:bodyPr/>
          <a:lstStyle/>
          <a:p>
            <a:endParaRPr lang="es-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pPr marL="68580" indent="0">
              <a:buNone/>
            </a:pPr>
            <a:endParaRPr lang="es-AR" dirty="0" smtClean="0"/>
          </a:p>
          <a:p>
            <a:pPr marL="68580" indent="0">
              <a:buNone/>
            </a:pPr>
            <a:endParaRPr lang="es-AR" dirty="0"/>
          </a:p>
          <a:p>
            <a:pPr marL="68580" indent="0">
              <a:buNone/>
            </a:pPr>
            <a:endParaRPr lang="es-AR" dirty="0" smtClean="0"/>
          </a:p>
          <a:p>
            <a:pPr marL="68580" indent="0" algn="ctr">
              <a:buNone/>
            </a:pPr>
            <a:r>
              <a:rPr lang="es-AR" dirty="0" smtClean="0">
                <a:solidFill>
                  <a:schemeClr val="accent1">
                    <a:lumMod val="75000"/>
                  </a:schemeClr>
                </a:solidFill>
              </a:rPr>
              <a:t>¡MUCHAS GRACIAS POR TU ATENCIÓN!</a:t>
            </a:r>
            <a:endParaRPr lang="es-AR" dirty="0">
              <a:solidFill>
                <a:schemeClr val="accent1">
                  <a:lumMod val="75000"/>
                </a:schemeClr>
              </a:solidFill>
            </a:endParaRPr>
          </a:p>
        </p:txBody>
      </p:sp>
    </p:spTree>
    <p:extLst>
      <p:ext uri="{BB962C8B-B14F-4D97-AF65-F5344CB8AC3E}">
        <p14:creationId xmlns:p14="http://schemas.microsoft.com/office/powerpoint/2010/main" val="27887552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Definición general</a:t>
            </a:r>
            <a:endParaRPr lang="es-AR" dirty="0"/>
          </a:p>
        </p:txBody>
      </p:sp>
      <p:sp>
        <p:nvSpPr>
          <p:cNvPr id="3" name="2 Marcador de contenido"/>
          <p:cNvSpPr>
            <a:spLocks noGrp="1"/>
          </p:cNvSpPr>
          <p:nvPr>
            <p:ph idx="1"/>
          </p:nvPr>
        </p:nvSpPr>
        <p:spPr/>
        <p:txBody>
          <a:bodyPr/>
          <a:lstStyle/>
          <a:p>
            <a:pPr>
              <a:buNone/>
            </a:pPr>
            <a:r>
              <a:rPr lang="es-ES" dirty="0" smtClean="0"/>
              <a:t>El </a:t>
            </a:r>
            <a:r>
              <a:rPr lang="es-ES" dirty="0" err="1" smtClean="0"/>
              <a:t>outsourcing</a:t>
            </a:r>
            <a:r>
              <a:rPr lang="es-ES" dirty="0" smtClean="0"/>
              <a:t> se produce cuando una organización transfiere la propiedad de un proceso de negocio a un proveedor externo. Se basa en el desprendimiento de alguna actividad, que </a:t>
            </a:r>
            <a:r>
              <a:rPr lang="es-ES" i="1" dirty="0" smtClean="0"/>
              <a:t>no forme parte de las habilidades principales </a:t>
            </a:r>
            <a:r>
              <a:rPr lang="es-ES" dirty="0" smtClean="0"/>
              <a:t>de una organización, a un tercero especializado</a:t>
            </a:r>
            <a:endParaRPr lang="es-AR" dirty="0"/>
          </a:p>
        </p:txBody>
      </p:sp>
    </p:spTree>
    <p:extLst>
      <p:ext uri="{BB962C8B-B14F-4D97-AF65-F5344CB8AC3E}">
        <p14:creationId xmlns:p14="http://schemas.microsoft.com/office/powerpoint/2010/main" val="880052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476672"/>
            <a:ext cx="7024744" cy="1143000"/>
          </a:xfrm>
        </p:spPr>
        <p:txBody>
          <a:bodyPr/>
          <a:lstStyle/>
          <a:p>
            <a:r>
              <a:rPr lang="es-AR" dirty="0" smtClean="0"/>
              <a:t>Definiciones</a:t>
            </a:r>
            <a:endParaRPr lang="es-AR" dirty="0"/>
          </a:p>
        </p:txBody>
      </p:sp>
      <p:sp>
        <p:nvSpPr>
          <p:cNvPr id="3" name="2 Marcador de contenido"/>
          <p:cNvSpPr>
            <a:spLocks noGrp="1"/>
          </p:cNvSpPr>
          <p:nvPr>
            <p:ph idx="1"/>
          </p:nvPr>
        </p:nvSpPr>
        <p:spPr>
          <a:xfrm>
            <a:off x="827584" y="1700808"/>
            <a:ext cx="7272808" cy="4176464"/>
          </a:xfrm>
        </p:spPr>
        <p:txBody>
          <a:bodyPr>
            <a:noAutofit/>
          </a:bodyPr>
          <a:lstStyle/>
          <a:p>
            <a:pPr lvl="0"/>
            <a:r>
              <a:rPr lang="es-ES" sz="1600" dirty="0" smtClean="0"/>
              <a:t>Es cuando una organización transfiere la propiedad de un proceso de negocio a un suplidor. La clave de esta definición es el aspecto de la </a:t>
            </a:r>
            <a:r>
              <a:rPr lang="es-ES" sz="1600" i="1" dirty="0" smtClean="0"/>
              <a:t>transferencia de control</a:t>
            </a:r>
            <a:r>
              <a:rPr lang="es-ES" sz="1600" dirty="0" smtClean="0"/>
              <a:t>.</a:t>
            </a:r>
            <a:endParaRPr lang="es-AR" sz="1600" dirty="0" smtClean="0"/>
          </a:p>
          <a:p>
            <a:pPr lvl="0"/>
            <a:r>
              <a:rPr lang="es-ES" sz="1600" dirty="0" smtClean="0"/>
              <a:t>Es el uso de recursos exteriores a la empresa para realizar actividades tradicionalmente ejecutadas por personal y recursos internos. Es una estrategia de administración por medio de la cual una empresa </a:t>
            </a:r>
            <a:r>
              <a:rPr lang="es-ES" sz="1600" i="1" dirty="0" smtClean="0"/>
              <a:t>delega la ejecución</a:t>
            </a:r>
            <a:r>
              <a:rPr lang="es-ES" sz="1600" dirty="0" smtClean="0"/>
              <a:t> de ciertas actividades a empresas altamente especializadas.</a:t>
            </a:r>
            <a:endParaRPr lang="es-AR" sz="1600" dirty="0" smtClean="0"/>
          </a:p>
          <a:p>
            <a:pPr lvl="0"/>
            <a:r>
              <a:rPr lang="es-ES" sz="1600" dirty="0" smtClean="0"/>
              <a:t>Es contratar y delegar a largo plazo uno o más procesos </a:t>
            </a:r>
            <a:r>
              <a:rPr lang="es-ES" sz="1600" i="1" dirty="0" smtClean="0"/>
              <a:t>no críticos</a:t>
            </a:r>
            <a:r>
              <a:rPr lang="es-ES" sz="1600" dirty="0" smtClean="0"/>
              <a:t> para un negocio, a un proveedor más especializado para conseguir una mayor efectividad que permita orientar los mejores esfuerzos de una compañía a las necesidades neurálgicas para el cumplimiento de una misión</a:t>
            </a:r>
            <a:r>
              <a:rPr lang="es-ES" sz="1600" dirty="0" smtClean="0"/>
              <a:t>.</a:t>
            </a:r>
            <a:endParaRPr lang="es-AR" sz="1600" dirty="0" smtClean="0"/>
          </a:p>
        </p:txBody>
      </p:sp>
    </p:spTree>
    <p:extLst>
      <p:ext uri="{BB962C8B-B14F-4D97-AF65-F5344CB8AC3E}">
        <p14:creationId xmlns:p14="http://schemas.microsoft.com/office/powerpoint/2010/main" val="4262446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476672"/>
            <a:ext cx="7024744" cy="1143000"/>
          </a:xfrm>
        </p:spPr>
        <p:txBody>
          <a:bodyPr/>
          <a:lstStyle/>
          <a:p>
            <a:r>
              <a:rPr lang="es-AR" dirty="0" smtClean="0"/>
              <a:t>Definiciones</a:t>
            </a:r>
            <a:endParaRPr lang="es-AR" dirty="0"/>
          </a:p>
        </p:txBody>
      </p:sp>
      <p:sp>
        <p:nvSpPr>
          <p:cNvPr id="3" name="2 Marcador de contenido"/>
          <p:cNvSpPr>
            <a:spLocks noGrp="1"/>
          </p:cNvSpPr>
          <p:nvPr>
            <p:ph idx="1"/>
          </p:nvPr>
        </p:nvSpPr>
        <p:spPr>
          <a:xfrm>
            <a:off x="827584" y="1700808"/>
            <a:ext cx="7272808" cy="4176464"/>
          </a:xfrm>
        </p:spPr>
        <p:txBody>
          <a:bodyPr>
            <a:noAutofit/>
          </a:bodyPr>
          <a:lstStyle/>
          <a:p>
            <a:pPr lvl="0"/>
            <a:r>
              <a:rPr lang="es-ES" sz="1600" dirty="0" smtClean="0"/>
              <a:t>Acción </a:t>
            </a:r>
            <a:r>
              <a:rPr lang="es-ES" sz="1600" dirty="0" smtClean="0"/>
              <a:t>de recurrir a una agencia externa para operar una función que anteriormente se realizaba dentro de la compañía. </a:t>
            </a:r>
            <a:endParaRPr lang="es-AR" sz="1600" dirty="0" smtClean="0"/>
          </a:p>
          <a:p>
            <a:pPr lvl="0"/>
            <a:r>
              <a:rPr lang="es-ES" sz="1600" dirty="0" smtClean="0"/>
              <a:t>Es el método mediante el cual las empresas desprenden alguna actividad, que </a:t>
            </a:r>
            <a:r>
              <a:rPr lang="es-ES" sz="1600" i="1" dirty="0" smtClean="0"/>
              <a:t>no forme parte de sus habilidades principales</a:t>
            </a:r>
            <a:r>
              <a:rPr lang="es-ES" sz="1600" dirty="0" smtClean="0"/>
              <a:t>, a un tercero especializado. Por habilidades principales o centrales se entiende todas aquellas actividades que forman el negocio central de la empresa y en las que se tienen ventajas competitivas con respecto a la competencia.</a:t>
            </a:r>
            <a:endParaRPr lang="es-AR" sz="1600" dirty="0" smtClean="0"/>
          </a:p>
          <a:p>
            <a:pPr lvl="0"/>
            <a:r>
              <a:rPr lang="es-ES" sz="1600" dirty="0" smtClean="0"/>
              <a:t>Consiste básicamente en la contratación externa de recursos anexos, mientras </a:t>
            </a:r>
            <a:r>
              <a:rPr lang="es-ES" sz="1600" i="1" dirty="0" smtClean="0"/>
              <a:t>la organización se dedica exclusivamente a la razón o actividad básica de su negocio</a:t>
            </a:r>
            <a:r>
              <a:rPr lang="es-ES" sz="1600" dirty="0" smtClean="0"/>
              <a:t>.</a:t>
            </a:r>
            <a:endParaRPr lang="es-AR" sz="1600" dirty="0" smtClean="0"/>
          </a:p>
          <a:p>
            <a:pPr lvl="0"/>
            <a:r>
              <a:rPr lang="es-ES" sz="1600" dirty="0" smtClean="0"/>
              <a:t>Productos y servicios ofrecidos a una empresa por suplidores independientes de cualquier parte del mundo.</a:t>
            </a:r>
            <a:endParaRPr lang="es-AR" sz="1600" dirty="0" smtClean="0"/>
          </a:p>
          <a:p>
            <a:pPr lvl="0"/>
            <a:r>
              <a:rPr lang="es-ES" sz="1600" dirty="0" smtClean="0"/>
              <a:t>El </a:t>
            </a:r>
            <a:r>
              <a:rPr lang="es-ES" sz="1600" dirty="0" err="1" smtClean="0"/>
              <a:t>Outsourcing</a:t>
            </a:r>
            <a:r>
              <a:rPr lang="es-ES" sz="1600" dirty="0" smtClean="0"/>
              <a:t> es más que un contrato de personas o activos, es un contrato para resultados.</a:t>
            </a:r>
            <a:endParaRPr lang="es-AR" sz="1600" dirty="0" smtClean="0"/>
          </a:p>
        </p:txBody>
      </p:sp>
    </p:spTree>
    <p:extLst>
      <p:ext uri="{BB962C8B-B14F-4D97-AF65-F5344CB8AC3E}">
        <p14:creationId xmlns:p14="http://schemas.microsoft.com/office/powerpoint/2010/main" val="2680014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Motivos por los cuales realizar </a:t>
            </a:r>
            <a:r>
              <a:rPr lang="es-AR" dirty="0" err="1" smtClean="0"/>
              <a:t>Outsourcing</a:t>
            </a:r>
            <a:r>
              <a:rPr lang="es-AR" dirty="0" smtClean="0"/>
              <a:t> </a:t>
            </a:r>
            <a:endParaRPr lang="es-AR" dirty="0"/>
          </a:p>
        </p:txBody>
      </p:sp>
      <p:sp>
        <p:nvSpPr>
          <p:cNvPr id="3" name="2 Marcador de contenido"/>
          <p:cNvSpPr>
            <a:spLocks noGrp="1"/>
          </p:cNvSpPr>
          <p:nvPr>
            <p:ph idx="1"/>
          </p:nvPr>
        </p:nvSpPr>
        <p:spPr>
          <a:xfrm>
            <a:off x="611560" y="2276872"/>
            <a:ext cx="8435280" cy="4925144"/>
          </a:xfrm>
        </p:spPr>
        <p:txBody>
          <a:bodyPr>
            <a:normAutofit/>
          </a:bodyPr>
          <a:lstStyle/>
          <a:p>
            <a:pPr lvl="0"/>
            <a:r>
              <a:rPr lang="es-ES" dirty="0" smtClean="0"/>
              <a:t>Es más económico. Reducción y/o control del gasto de operación.</a:t>
            </a:r>
            <a:endParaRPr lang="es-AR" dirty="0" smtClean="0"/>
          </a:p>
          <a:p>
            <a:pPr lvl="0"/>
            <a:r>
              <a:rPr lang="es-ES" dirty="0" smtClean="0"/>
              <a:t>Concentración de los negocios y disposición más apropiada de los fondos de capital debido a la reducción o no uso de los mismos en funciones no relacionadas con al razón de ser de la compañía.</a:t>
            </a:r>
            <a:endParaRPr lang="es-AR" dirty="0" smtClean="0"/>
          </a:p>
          <a:p>
            <a:pPr lvl="0"/>
            <a:r>
              <a:rPr lang="es-ES" dirty="0" smtClean="0"/>
              <a:t>Manejo más fácil de las funciones difíciles o que están fuera de control.</a:t>
            </a:r>
            <a:endParaRPr lang="es-AR" dirty="0" smtClean="0"/>
          </a:p>
          <a:p>
            <a:pPr lvl="0"/>
            <a:r>
              <a:rPr lang="es-ES" dirty="0" smtClean="0"/>
              <a:t>Disposición de personal altamente capacitado.</a:t>
            </a:r>
            <a:endParaRPr lang="es-AR" dirty="0" smtClean="0"/>
          </a:p>
          <a:p>
            <a:pPr lvl="0"/>
            <a:r>
              <a:rPr lang="es-ES" dirty="0" smtClean="0"/>
              <a:t>Mayor eficiencia.</a:t>
            </a:r>
            <a:endParaRPr lang="es-AR" dirty="0" smtClean="0"/>
          </a:p>
          <a:p>
            <a:endParaRPr lang="es-AR" dirty="0"/>
          </a:p>
        </p:txBody>
      </p:sp>
    </p:spTree>
    <p:extLst>
      <p:ext uri="{BB962C8B-B14F-4D97-AF65-F5344CB8AC3E}">
        <p14:creationId xmlns:p14="http://schemas.microsoft.com/office/powerpoint/2010/main" val="1083846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Tipos de </a:t>
            </a:r>
            <a:r>
              <a:rPr lang="es-AR" dirty="0" err="1" smtClean="0"/>
              <a:t>Outsourcing</a:t>
            </a:r>
            <a:endParaRPr lang="es-AR" dirty="0"/>
          </a:p>
        </p:txBody>
      </p:sp>
      <p:pic>
        <p:nvPicPr>
          <p:cNvPr id="16386" name="Picture 2"/>
          <p:cNvPicPr>
            <a:picLocks noGrp="1" noChangeAspect="1" noChangeArrowheads="1"/>
          </p:cNvPicPr>
          <p:nvPr>
            <p:ph idx="1"/>
          </p:nvPr>
        </p:nvPicPr>
        <p:blipFill>
          <a:blip r:embed="rId2" cstate="print"/>
          <a:srcRect/>
          <a:stretch>
            <a:fillRect/>
          </a:stretch>
        </p:blipFill>
        <p:spPr bwMode="auto">
          <a:xfrm>
            <a:off x="971600" y="1357498"/>
            <a:ext cx="7200800" cy="5011367"/>
          </a:xfrm>
          <a:prstGeom prst="rect">
            <a:avLst/>
          </a:prstGeom>
          <a:noFill/>
          <a:ln w="9525">
            <a:noFill/>
            <a:miter lim="800000"/>
            <a:headEnd/>
            <a:tailEnd/>
          </a:ln>
        </p:spPr>
      </p:pic>
    </p:spTree>
    <p:extLst>
      <p:ext uri="{BB962C8B-B14F-4D97-AF65-F5344CB8AC3E}">
        <p14:creationId xmlns:p14="http://schemas.microsoft.com/office/powerpoint/2010/main" val="2419746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836712"/>
            <a:ext cx="7024744" cy="1143000"/>
          </a:xfrm>
        </p:spPr>
        <p:txBody>
          <a:bodyPr/>
          <a:lstStyle/>
          <a:p>
            <a:r>
              <a:rPr lang="es-AR" dirty="0" smtClean="0"/>
              <a:t>Ventajas del </a:t>
            </a:r>
            <a:r>
              <a:rPr lang="es-AR" dirty="0" err="1" smtClean="0"/>
              <a:t>Outsourcing</a:t>
            </a:r>
            <a:endParaRPr lang="es-AR" dirty="0"/>
          </a:p>
        </p:txBody>
      </p:sp>
      <p:sp>
        <p:nvSpPr>
          <p:cNvPr id="3" name="2 Marcador de contenido"/>
          <p:cNvSpPr>
            <a:spLocks noGrp="1"/>
          </p:cNvSpPr>
          <p:nvPr>
            <p:ph idx="1"/>
          </p:nvPr>
        </p:nvSpPr>
        <p:spPr>
          <a:xfrm>
            <a:off x="539552" y="2132856"/>
            <a:ext cx="7920880" cy="4637112"/>
          </a:xfrm>
        </p:spPr>
        <p:txBody>
          <a:bodyPr>
            <a:normAutofit fontScale="32500" lnSpcReduction="20000"/>
          </a:bodyPr>
          <a:lstStyle/>
          <a:p>
            <a:pPr lvl="0"/>
            <a:r>
              <a:rPr lang="es-ES" sz="4500" dirty="0" smtClean="0"/>
              <a:t>Los costos de manufactura declinan y la inversión en planta y equipo se reduce.</a:t>
            </a:r>
            <a:endParaRPr lang="es-AR" sz="4500" dirty="0" smtClean="0"/>
          </a:p>
          <a:p>
            <a:pPr lvl="0"/>
            <a:r>
              <a:rPr lang="es-ES" sz="4500" dirty="0" smtClean="0"/>
              <a:t>Permite a la empresa responder con rapidez a los cambios del entorno.</a:t>
            </a:r>
            <a:endParaRPr lang="es-AR" sz="4500" dirty="0" smtClean="0"/>
          </a:p>
          <a:p>
            <a:pPr lvl="0"/>
            <a:r>
              <a:rPr lang="es-ES" sz="4500" dirty="0" smtClean="0"/>
              <a:t>Incremento en los puntos fuertes de la empresa.</a:t>
            </a:r>
            <a:endParaRPr lang="es-AR" sz="4500" dirty="0" smtClean="0"/>
          </a:p>
          <a:p>
            <a:pPr lvl="0"/>
            <a:r>
              <a:rPr lang="es-ES" sz="4500" dirty="0" smtClean="0"/>
              <a:t>Ayuda a redefinir la empresa.</a:t>
            </a:r>
            <a:endParaRPr lang="es-AR" sz="4500" dirty="0" smtClean="0"/>
          </a:p>
          <a:p>
            <a:pPr lvl="0"/>
            <a:r>
              <a:rPr lang="es-ES" sz="4500" dirty="0" smtClean="0"/>
              <a:t>Construye una larga ventaja competitiva sostenida mediante un cambio de reglas y un mayor alcance de la organización</a:t>
            </a:r>
            <a:endParaRPr lang="es-AR" sz="4500" dirty="0" smtClean="0"/>
          </a:p>
          <a:p>
            <a:pPr lvl="0"/>
            <a:r>
              <a:rPr lang="es-ES" sz="4500" dirty="0" smtClean="0"/>
              <a:t>Incrementa el compromiso hacia un tipo específico de tecnología que permite mejorar el tiempo de entrega y la calidad de la información para las decisiones críticas.</a:t>
            </a:r>
            <a:endParaRPr lang="es-AR" sz="4500" dirty="0" smtClean="0"/>
          </a:p>
          <a:p>
            <a:pPr lvl="0"/>
            <a:r>
              <a:rPr lang="es-ES" sz="4500" dirty="0" smtClean="0"/>
              <a:t>Permite a la empresa poseer lo mejor de la tecnología sin la necesidad de entrenar personal de la organización para manejarla.</a:t>
            </a:r>
            <a:endParaRPr lang="es-AR" sz="4500" dirty="0" smtClean="0"/>
          </a:p>
          <a:p>
            <a:pPr lvl="0"/>
            <a:r>
              <a:rPr lang="es-ES" sz="4500" dirty="0" smtClean="0"/>
              <a:t>Permite disponer de servicios de información en forma rápida considerando las presiones competitivas.</a:t>
            </a:r>
            <a:endParaRPr lang="es-AR" sz="4500" dirty="0" smtClean="0"/>
          </a:p>
          <a:p>
            <a:pPr lvl="0"/>
            <a:r>
              <a:rPr lang="es-ES" sz="4500" dirty="0" smtClean="0"/>
              <a:t>Aplicación de talento y los recursos de la organización a las áreas claves.</a:t>
            </a:r>
            <a:endParaRPr lang="es-AR" sz="4500" dirty="0" smtClean="0"/>
          </a:p>
          <a:p>
            <a:pPr lvl="0"/>
            <a:r>
              <a:rPr lang="es-ES" sz="4500" dirty="0" smtClean="0"/>
              <a:t>Ayuda a enfrentar cambios en las condiciones de los negocios.</a:t>
            </a:r>
            <a:endParaRPr lang="es-AR" sz="4500" dirty="0" smtClean="0"/>
          </a:p>
          <a:p>
            <a:pPr lvl="0"/>
            <a:r>
              <a:rPr lang="es-ES" sz="4500" dirty="0" smtClean="0"/>
              <a:t>Aumento de la flexibilidad de la organización y disminución de sus costos fijos.</a:t>
            </a:r>
            <a:endParaRPr lang="es-AR" sz="4500" dirty="0" smtClean="0"/>
          </a:p>
          <a:p>
            <a:endParaRPr lang="es-AR" dirty="0"/>
          </a:p>
        </p:txBody>
      </p:sp>
    </p:spTree>
    <p:extLst>
      <p:ext uri="{BB962C8B-B14F-4D97-AF65-F5344CB8AC3E}">
        <p14:creationId xmlns:p14="http://schemas.microsoft.com/office/powerpoint/2010/main" val="3602886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Desventajas del </a:t>
            </a:r>
            <a:r>
              <a:rPr lang="es-AR" dirty="0" err="1" smtClean="0"/>
              <a:t>Outsourcing</a:t>
            </a:r>
            <a:endParaRPr lang="es-AR" dirty="0"/>
          </a:p>
        </p:txBody>
      </p:sp>
      <p:sp>
        <p:nvSpPr>
          <p:cNvPr id="3" name="2 Marcador de contenido"/>
          <p:cNvSpPr>
            <a:spLocks noGrp="1"/>
          </p:cNvSpPr>
          <p:nvPr>
            <p:ph idx="1"/>
          </p:nvPr>
        </p:nvSpPr>
        <p:spPr/>
        <p:txBody>
          <a:bodyPr>
            <a:normAutofit fontScale="62500" lnSpcReduction="20000"/>
          </a:bodyPr>
          <a:lstStyle/>
          <a:p>
            <a:pPr lvl="0"/>
            <a:r>
              <a:rPr lang="es-ES" dirty="0" smtClean="0"/>
              <a:t>Estancamiento en lo referente a la innovación por parte del suplidor externo.</a:t>
            </a:r>
            <a:endParaRPr lang="es-AR" dirty="0" smtClean="0"/>
          </a:p>
          <a:p>
            <a:pPr lvl="0"/>
            <a:r>
              <a:rPr lang="es-ES" dirty="0" smtClean="0"/>
              <a:t>La empresa pierde contacto con las nuevas tecnologías que ofrecen oportunidades para innovar los productos y procesos.</a:t>
            </a:r>
            <a:endParaRPr lang="es-AR" dirty="0" smtClean="0"/>
          </a:p>
          <a:p>
            <a:pPr lvl="0"/>
            <a:r>
              <a:rPr lang="es-ES" dirty="0" smtClean="0"/>
              <a:t>Al suplidor externo aprender y tener conocimiento del producto en cuestión existe la posibilidad de que los use para empezar una industria propia y se convierta de suplidor en competidor.</a:t>
            </a:r>
            <a:endParaRPr lang="es-AR" dirty="0" smtClean="0"/>
          </a:p>
          <a:p>
            <a:pPr lvl="0"/>
            <a:r>
              <a:rPr lang="es-ES" dirty="0" smtClean="0"/>
              <a:t>El costo ahorrado con el uso de </a:t>
            </a:r>
            <a:r>
              <a:rPr lang="es-ES" dirty="0" err="1" smtClean="0"/>
              <a:t>Outsourcing</a:t>
            </a:r>
            <a:r>
              <a:rPr lang="es-ES" dirty="0" smtClean="0"/>
              <a:t> puede que no sea el esperado.</a:t>
            </a:r>
            <a:endParaRPr lang="es-AR" dirty="0" smtClean="0"/>
          </a:p>
          <a:p>
            <a:pPr lvl="0"/>
            <a:r>
              <a:rPr lang="es-ES" dirty="0" smtClean="0"/>
              <a:t>Las tarifas incrementan la dificultad de volver a implementar las actividades que vuelvan a representar una ventaja competitiva para la empresa.</a:t>
            </a:r>
            <a:endParaRPr lang="es-AR" dirty="0" smtClean="0"/>
          </a:p>
          <a:p>
            <a:pPr lvl="0"/>
            <a:r>
              <a:rPr lang="es-ES" dirty="0" smtClean="0"/>
              <a:t>Alto costo en el cambio de suplidor en caso de que el seleccionado no resulte satisfactorio.</a:t>
            </a:r>
            <a:endParaRPr lang="es-AR" dirty="0" smtClean="0"/>
          </a:p>
          <a:p>
            <a:pPr lvl="0"/>
            <a:r>
              <a:rPr lang="es-ES" dirty="0" smtClean="0"/>
              <a:t>Reducción de beneficios</a:t>
            </a:r>
            <a:endParaRPr lang="es-AR" dirty="0" smtClean="0"/>
          </a:p>
          <a:p>
            <a:pPr lvl="0"/>
            <a:r>
              <a:rPr lang="es-ES" dirty="0" smtClean="0"/>
              <a:t>Pérdida de control sobre la producción.</a:t>
            </a:r>
            <a:endParaRPr lang="es-AR" dirty="0" smtClean="0"/>
          </a:p>
          <a:p>
            <a:endParaRPr lang="es-AR" dirty="0"/>
          </a:p>
        </p:txBody>
      </p:sp>
    </p:spTree>
    <p:extLst>
      <p:ext uri="{BB962C8B-B14F-4D97-AF65-F5344CB8AC3E}">
        <p14:creationId xmlns:p14="http://schemas.microsoft.com/office/powerpoint/2010/main" val="10713632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ustin">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2_Austin">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themeOverride>
</file>

<file path=ppt/theme/themeOverride2.xml><?xml version="1.0" encoding="utf-8"?>
<a:themeOverride xmlns:a="http://schemas.openxmlformats.org/drawingml/2006/main">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themeOverride>
</file>

<file path=docProps/app.xml><?xml version="1.0" encoding="utf-8"?>
<Properties xmlns="http://schemas.openxmlformats.org/officeDocument/2006/extended-properties" xmlns:vt="http://schemas.openxmlformats.org/officeDocument/2006/docPropsVTypes">
  <TotalTime>85</TotalTime>
  <Words>1268</Words>
  <Application>Microsoft Office PowerPoint</Application>
  <PresentationFormat>Presentación en pantalla (4:3)</PresentationFormat>
  <Paragraphs>118</Paragraphs>
  <Slides>20</Slides>
  <Notes>1</Notes>
  <HiddenSlides>0</HiddenSlides>
  <MMClips>0</MMClips>
  <ScaleCrop>false</ScaleCrop>
  <HeadingPairs>
    <vt:vector size="6" baseType="variant">
      <vt:variant>
        <vt:lpstr>Tema</vt:lpstr>
      </vt:variant>
      <vt:variant>
        <vt:i4>3</vt:i4>
      </vt:variant>
      <vt:variant>
        <vt:lpstr>Servidores OLE incrustados</vt:lpstr>
      </vt:variant>
      <vt:variant>
        <vt:i4>1</vt:i4>
      </vt:variant>
      <vt:variant>
        <vt:lpstr>Títulos de diapositiva</vt:lpstr>
      </vt:variant>
      <vt:variant>
        <vt:i4>20</vt:i4>
      </vt:variant>
    </vt:vector>
  </HeadingPairs>
  <TitlesOfParts>
    <vt:vector size="24" baseType="lpstr">
      <vt:lpstr>Austin</vt:lpstr>
      <vt:lpstr>1_Austin</vt:lpstr>
      <vt:lpstr>2_Austin</vt:lpstr>
      <vt:lpstr>Documento</vt:lpstr>
      <vt:lpstr>Outsourcing y licitación</vt:lpstr>
      <vt:lpstr>Outsourcing</vt:lpstr>
      <vt:lpstr>Definición general</vt:lpstr>
      <vt:lpstr>Definiciones</vt:lpstr>
      <vt:lpstr>Definiciones</vt:lpstr>
      <vt:lpstr>Motivos por los cuales realizar Outsourcing </vt:lpstr>
      <vt:lpstr>Tipos de Outsourcing</vt:lpstr>
      <vt:lpstr>Ventajas del Outsourcing</vt:lpstr>
      <vt:lpstr>Desventajas del Outsourcing</vt:lpstr>
      <vt:lpstr>Licitación</vt:lpstr>
      <vt:lpstr>Definición</vt:lpstr>
      <vt:lpstr>Procedimiento</vt:lpstr>
      <vt:lpstr>  Ejemplo: Contenido de un documento de licitación</vt:lpstr>
      <vt:lpstr>Condiciones Particulares</vt:lpstr>
      <vt:lpstr>Condiciones Particulares</vt:lpstr>
      <vt:lpstr>Condiciones Particulares</vt:lpstr>
      <vt:lpstr>Condiciones Particulares</vt:lpstr>
      <vt:lpstr>Condiciones Particulares</vt:lpstr>
      <vt:lpstr>Condiciones Particulares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Planificación Estratégica</dc:title>
  <dc:creator>bgh</dc:creator>
  <cp:lastModifiedBy>Luciano Straccia</cp:lastModifiedBy>
  <cp:revision>13</cp:revision>
  <dcterms:created xsi:type="dcterms:W3CDTF">2014-03-10T01:30:22Z</dcterms:created>
  <dcterms:modified xsi:type="dcterms:W3CDTF">2017-01-18T08:07:53Z</dcterms:modified>
</cp:coreProperties>
</file>